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3" d="100"/>
          <a:sy n="93" d="100"/>
        </p:scale>
        <p:origin x="7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249DC-0282-49FE-98A6-1A3E020621D2}"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CF646-220D-4C48-BFC7-0B00C464E03C}" type="slidenum">
              <a:rPr lang="en-US" smtClean="0"/>
              <a:t>‹#›</a:t>
            </a:fld>
            <a:endParaRPr lang="en-US"/>
          </a:p>
        </p:txBody>
      </p:sp>
    </p:spTree>
    <p:extLst>
      <p:ext uri="{BB962C8B-B14F-4D97-AF65-F5344CB8AC3E}">
        <p14:creationId xmlns:p14="http://schemas.microsoft.com/office/powerpoint/2010/main" val="81998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You heard earlier about how we can help our customer orchestrate their Journey to DC Transformation.</a:t>
            </a:r>
          </a:p>
          <a:p>
            <a:pPr lvl="0"/>
            <a:r>
              <a:rPr lang="en-US" sz="1200" b="1" kern="1200" dirty="0">
                <a:solidFill>
                  <a:schemeClr val="tx1"/>
                </a:solidFill>
                <a:effectLst/>
                <a:latin typeface="+mn-lt"/>
                <a:ea typeface="+mn-ea"/>
                <a:cs typeface="+mn-cs"/>
              </a:rPr>
              <a:t>I am excited to announce a new Microsoft Demand Gen Campaign that is piloting in Q2 and launching full scale in Q3</a:t>
            </a:r>
          </a:p>
          <a:p>
            <a:pPr lvl="0"/>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is great about this campaign is 4 </a:t>
            </a:r>
            <a:r>
              <a:rPr lang="en-US" sz="1200" kern="1200" dirty="0" err="1">
                <a:solidFill>
                  <a:schemeClr val="tx1"/>
                </a:solidFill>
                <a:effectLst/>
                <a:latin typeface="+mn-lt"/>
                <a:ea typeface="+mn-ea"/>
                <a:cs typeface="+mn-cs"/>
              </a:rPr>
              <a:t>isv</a:t>
            </a:r>
            <a:r>
              <a:rPr lang="en-US" sz="1200" kern="1200" dirty="0">
                <a:solidFill>
                  <a:schemeClr val="tx1"/>
                </a:solidFill>
                <a:effectLst/>
                <a:latin typeface="+mn-lt"/>
                <a:ea typeface="+mn-ea"/>
                <a:cs typeface="+mn-cs"/>
              </a:rPr>
              <a:t> partners (2 well established </a:t>
            </a:r>
            <a:r>
              <a:rPr lang="en-US" sz="1200" kern="1200" dirty="0" err="1">
                <a:solidFill>
                  <a:schemeClr val="tx1"/>
                </a:solidFill>
                <a:effectLst/>
                <a:latin typeface="+mn-lt"/>
                <a:ea typeface="+mn-ea"/>
                <a:cs typeface="+mn-cs"/>
              </a:rPr>
              <a:t>cosell</a:t>
            </a:r>
            <a:r>
              <a:rPr lang="en-US" sz="1200" kern="1200" dirty="0">
                <a:solidFill>
                  <a:schemeClr val="tx1"/>
                </a:solidFill>
                <a:effectLst/>
                <a:latin typeface="+mn-lt"/>
                <a:ea typeface="+mn-ea"/>
                <a:cs typeface="+mn-cs"/>
              </a:rPr>
              <a:t> partners and 2 up and coming) came together with PDM support with an idea.</a:t>
            </a:r>
          </a:p>
          <a:p>
            <a:pPr lvl="0"/>
            <a:endParaRPr lang="en-US"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 together they make up the parts  of a orchestrating a customers journey for modernizing their legacy on </a:t>
            </a:r>
            <a:r>
              <a:rPr lang="en-US" sz="1200" kern="1200" dirty="0" err="1">
                <a:solidFill>
                  <a:schemeClr val="tx1"/>
                </a:solidFill>
                <a:effectLst/>
                <a:latin typeface="+mn-lt"/>
                <a:ea typeface="+mn-ea"/>
                <a:cs typeface="+mn-cs"/>
              </a:rPr>
              <a:t>prem</a:t>
            </a:r>
            <a:r>
              <a:rPr lang="en-US" sz="1200" kern="1200" dirty="0">
                <a:solidFill>
                  <a:schemeClr val="tx1"/>
                </a:solidFill>
                <a:effectLst/>
                <a:latin typeface="+mn-lt"/>
                <a:ea typeface="+mn-ea"/>
                <a:cs typeface="+mn-cs"/>
              </a:rPr>
              <a:t> environment in the cloud.  </a:t>
            </a:r>
            <a:r>
              <a:rPr lang="en-US" sz="1200" kern="1200" dirty="0" err="1">
                <a:solidFill>
                  <a:schemeClr val="tx1"/>
                </a:solidFill>
                <a:effectLst/>
                <a:latin typeface="+mn-lt"/>
                <a:ea typeface="+mn-ea"/>
                <a:cs typeface="+mn-cs"/>
              </a:rPr>
              <a:t>Nasuni</a:t>
            </a:r>
            <a:r>
              <a:rPr lang="en-US" sz="1200" kern="1200" dirty="0">
                <a:solidFill>
                  <a:schemeClr val="tx1"/>
                </a:solidFill>
                <a:effectLst/>
                <a:latin typeface="+mn-lt"/>
                <a:ea typeface="+mn-ea"/>
                <a:cs typeface="+mn-cs"/>
              </a:rPr>
              <a:t> for file services, Palo Alto Networks for security services, Rubric for data management and docker for app services.   all solve similar challenges for the customer in the area of cost and complexity reduction, data loss, security, and compliance and business agility.    </a:t>
            </a:r>
            <a:r>
              <a:rPr lang="en-US" sz="1200" b="1" kern="1200" dirty="0">
                <a:solidFill>
                  <a:schemeClr val="tx1"/>
                </a:solidFill>
                <a:effectLst/>
                <a:latin typeface="+mn-lt"/>
                <a:ea typeface="+mn-ea"/>
                <a:cs typeface="+mn-cs"/>
              </a:rPr>
              <a:t>This simplifies a message to the customers and our sellers.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 they wanted to leverage each parties collective customer base, targets and business development muscle and maximize exposure to sales teams and channel/</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partners</a:t>
            </a:r>
          </a:p>
          <a:p>
            <a:pPr marL="685800" lvl="1" indent="-228600">
              <a:buFont typeface="+mj-lt"/>
              <a:buAutoNum type="arabicPeriod"/>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play will launch of Dec with a webinar and q1 with a road show.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CTA...Sales - Bookmark the URL for more info as the campaign launches... Or Visit the partner booths or set up a connect meeting to learn more</a:t>
            </a:r>
          </a:p>
          <a:p>
            <a:pPr lvl="0"/>
            <a:r>
              <a:rPr lang="en-US" sz="1200" kern="1200" dirty="0">
                <a:solidFill>
                  <a:schemeClr val="tx1"/>
                </a:solidFill>
                <a:effectLst/>
                <a:latin typeface="+mn-lt"/>
                <a:ea typeface="+mn-ea"/>
                <a:cs typeface="+mn-cs"/>
              </a:rPr>
              <a:t>CTA...OPC - Look for ways to partner with other ISVs to solve customer challenges.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Inspire</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10/22/2017 10:33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12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274D6-88D2-4FFC-87D7-FF69433D8BE8}"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234493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274D6-88D2-4FFC-87D7-FF69433D8BE8}"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159993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274D6-88D2-4FFC-87D7-FF69433D8BE8}"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4123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1277"/>
          </a:xfrm>
          <a:solidFill>
            <a:schemeClr val="tx1">
              <a:lumMod val="65000"/>
              <a:lumOff val="35000"/>
            </a:schemeClr>
          </a:solidFill>
        </p:spPr>
        <p:txBody>
          <a:bodyPr>
            <a:normAutofit/>
          </a:bodyPr>
          <a:lstStyle>
            <a:lvl1pPr>
              <a:defRPr sz="2800">
                <a:solidFill>
                  <a:schemeClr val="bg1"/>
                </a:solidFill>
              </a:defRPr>
            </a:lvl1pPr>
          </a:lstStyle>
          <a:p>
            <a:r>
              <a:rPr lang="en-US" altLang="zh-CN"/>
              <a:t>Click to edit Master title style</a:t>
            </a:r>
            <a:endParaRPr lang="en-US"/>
          </a:p>
        </p:txBody>
      </p:sp>
      <p:sp>
        <p:nvSpPr>
          <p:cNvPr id="5" name="Footer Placeholder 4"/>
          <p:cNvSpPr>
            <a:spLocks noGrp="1"/>
          </p:cNvSpPr>
          <p:nvPr>
            <p:ph type="ftr" sz="quarter" idx="11"/>
          </p:nvPr>
        </p:nvSpPr>
        <p:spPr>
          <a:xfrm>
            <a:off x="3" y="6730349"/>
            <a:ext cx="2804965" cy="124691"/>
          </a:xfrm>
          <a:prstGeom prst="rect">
            <a:avLst/>
          </a:prstGeom>
        </p:spPr>
        <p:txBody>
          <a:bodyPr/>
          <a:lstStyle>
            <a:lvl1pP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prstClr val="white"/>
                </a:solidFill>
                <a:effectLst/>
                <a:uLnTx/>
                <a:uFillTx/>
                <a:latin typeface="Calibri" panose="020F0502020204030204"/>
                <a:ea typeface="+mn-ea"/>
                <a:cs typeface="+mn-cs"/>
              </a:rPr>
              <a:t>MICROSOFT CONFIDENTIAL | INTERNAL USE ONLY</a:t>
            </a:r>
          </a:p>
        </p:txBody>
      </p:sp>
      <p:sp>
        <p:nvSpPr>
          <p:cNvPr id="6" name="Slide Number Placeholder 5"/>
          <p:cNvSpPr>
            <a:spLocks noGrp="1"/>
          </p:cNvSpPr>
          <p:nvPr>
            <p:ph type="sldNum" sz="quarter" idx="12"/>
          </p:nvPr>
        </p:nvSpPr>
        <p:spPr>
          <a:xfrm>
            <a:off x="11403106" y="6730349"/>
            <a:ext cx="788894" cy="124691"/>
          </a:xfrm>
          <a:prstGeom prst="rect">
            <a:avLst/>
          </a:prstGeom>
        </p:spPr>
        <p:txBody>
          <a:bodyPr/>
          <a:lstStyle>
            <a:lvl1pPr>
              <a:defRPr sz="7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1BD5D-2F98-4DB4-B4DD-6E8D2B30FC11}" type="slidenum">
              <a:rPr kumimoji="0" lang="en-US" sz="75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359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rtner outcome layout 1">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77" y="0"/>
            <a:ext cx="12191623" cy="6858000"/>
          </a:xfrm>
          <a:prstGeom prst="rect">
            <a:avLst/>
          </a:prstGeom>
        </p:spPr>
      </p:pic>
      <p:sp>
        <p:nvSpPr>
          <p:cNvPr id="3" name="Rectangle 2"/>
          <p:cNvSpPr/>
          <p:nvPr userDrawn="1"/>
        </p:nvSpPr>
        <p:spPr bwMode="auto">
          <a:xfrm>
            <a:off x="269303" y="1815225"/>
            <a:ext cx="6277778" cy="3317242"/>
          </a:xfrm>
          <a:prstGeom prst="rect">
            <a:avLst/>
          </a:prstGeom>
          <a:solidFill>
            <a:schemeClr val="accent3">
              <a:alpha val="92000"/>
            </a:schemeClr>
          </a:solidFill>
          <a:ln w="9525" cap="flat" cmpd="sng" algn="ctr">
            <a:noFill/>
            <a:prstDash val="solid"/>
            <a:headEnd type="none" w="med" len="med"/>
            <a:tailEnd type="none" w="med" len="med"/>
          </a:ln>
          <a:effectLst/>
        </p:spPr>
        <p:txBody>
          <a:bodyPr rot="0" spcFirstLastPara="0" vertOverflow="overflow" horzOverflow="overflow" vert="horz" wrap="square" lIns="89642" tIns="89642" rIns="89642" bIns="89642"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3921" b="0" i="0" u="none" strike="noStrike" kern="1200" cap="none" spc="-98" normalizeH="0" baseline="0" noProof="0">
              <a:ln w="3175">
                <a:noFill/>
              </a:ln>
              <a:gradFill>
                <a:gsLst>
                  <a:gs pos="5833">
                    <a:srgbClr val="FFFFFF"/>
                  </a:gs>
                  <a:gs pos="100000">
                    <a:srgbClr val="FFFFFF"/>
                  </a:gs>
                </a:gsLst>
                <a:lin ang="5400000" scaled="0"/>
              </a:gradFill>
              <a:effectLst/>
              <a:uLnTx/>
              <a:uFillTx/>
              <a:latin typeface="Segoe UI Light"/>
              <a:ea typeface="+mn-ea"/>
              <a:cs typeface="Segoe UI" pitchFamily="34" charset="0"/>
            </a:endParaRPr>
          </a:p>
        </p:txBody>
      </p:sp>
      <p:sp>
        <p:nvSpPr>
          <p:cNvPr id="5" name="Text Placeholder 4"/>
          <p:cNvSpPr>
            <a:spLocks noGrp="1"/>
          </p:cNvSpPr>
          <p:nvPr>
            <p:ph type="body" sz="quarter" idx="10"/>
          </p:nvPr>
        </p:nvSpPr>
        <p:spPr>
          <a:xfrm>
            <a:off x="269240" y="1814895"/>
            <a:ext cx="6278086" cy="3317572"/>
          </a:xfrm>
        </p:spPr>
        <p:txBody>
          <a:bodyPr lIns="182880" tIns="146304" rIns="182880" bIns="146304">
            <a:noAutofit/>
          </a:bodyPr>
          <a:lstStyle>
            <a:lvl1pPr marL="0" indent="0">
              <a:buNone/>
              <a:defRPr sz="3921"/>
            </a:lvl1pPr>
          </a:lstStyle>
          <a:p>
            <a:pPr lvl="0"/>
            <a:r>
              <a:rPr lang="en-US"/>
              <a:t>Edit Master text styles</a:t>
            </a:r>
          </a:p>
        </p:txBody>
      </p:sp>
    </p:spTree>
    <p:extLst>
      <p:ext uri="{BB962C8B-B14F-4D97-AF65-F5344CB8AC3E}">
        <p14:creationId xmlns:p14="http://schemas.microsoft.com/office/powerpoint/2010/main" val="2664499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7705792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274D6-88D2-4FFC-87D7-FF69433D8BE8}"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815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274D6-88D2-4FFC-87D7-FF69433D8BE8}"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214412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274D6-88D2-4FFC-87D7-FF69433D8BE8}"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309915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274D6-88D2-4FFC-87D7-FF69433D8BE8}"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321714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1274D6-88D2-4FFC-87D7-FF69433D8BE8}"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155177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274D6-88D2-4FFC-87D7-FF69433D8BE8}"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19391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274D6-88D2-4FFC-87D7-FF69433D8BE8}"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367274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1274D6-88D2-4FFC-87D7-FF69433D8BE8}"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CF017-FD9D-4DD1-B30D-6111C24A1FBE}" type="slidenum">
              <a:rPr lang="en-US" smtClean="0"/>
              <a:t>‹#›</a:t>
            </a:fld>
            <a:endParaRPr lang="en-US"/>
          </a:p>
        </p:txBody>
      </p:sp>
    </p:spTree>
    <p:extLst>
      <p:ext uri="{BB962C8B-B14F-4D97-AF65-F5344CB8AC3E}">
        <p14:creationId xmlns:p14="http://schemas.microsoft.com/office/powerpoint/2010/main" val="18577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274D6-88D2-4FFC-87D7-FF69433D8BE8}"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CF017-FD9D-4DD1-B30D-6111C24A1FBE}" type="slidenum">
              <a:rPr lang="en-US" smtClean="0"/>
              <a:t>‹#›</a:t>
            </a:fld>
            <a:endParaRPr lang="en-US"/>
          </a:p>
        </p:txBody>
      </p:sp>
    </p:spTree>
    <p:extLst>
      <p:ext uri="{BB962C8B-B14F-4D97-AF65-F5344CB8AC3E}">
        <p14:creationId xmlns:p14="http://schemas.microsoft.com/office/powerpoint/2010/main" val="3241131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person, man, indoor, table&#10;&#10;Description generated with very high confidence">
            <a:extLst>
              <a:ext uri="{FF2B5EF4-FFF2-40B4-BE49-F238E27FC236}">
                <a16:creationId xmlns:a16="http://schemas.microsoft.com/office/drawing/2014/main" id="{6C86F91A-85CE-4EB3-8B25-8745DFF88384}"/>
              </a:ext>
            </a:extLst>
          </p:cNvPr>
          <p:cNvPicPr>
            <a:picLocks noChangeAspect="1"/>
          </p:cNvPicPr>
          <p:nvPr/>
        </p:nvPicPr>
        <p:blipFill rotWithShape="1">
          <a:blip r:embed="rId3">
            <a:extLst>
              <a:ext uri="{28A0092B-C50C-407E-A947-70E740481C1C}">
                <a14:useLocalDpi xmlns:a14="http://schemas.microsoft.com/office/drawing/2010/main"/>
              </a:ext>
            </a:extLst>
          </a:blip>
          <a:srcRect l="34901" t="6112" r="29428"/>
          <a:stretch/>
        </p:blipFill>
        <p:spPr>
          <a:xfrm>
            <a:off x="3062612" y="2423961"/>
            <a:ext cx="2998272" cy="4097149"/>
          </a:xfrm>
          <a:prstGeom prst="rect">
            <a:avLst/>
          </a:prstGeom>
        </p:spPr>
      </p:pic>
      <p:sp>
        <p:nvSpPr>
          <p:cNvPr id="4" name="Title 3">
            <a:extLst>
              <a:ext uri="{FF2B5EF4-FFF2-40B4-BE49-F238E27FC236}">
                <a16:creationId xmlns:a16="http://schemas.microsoft.com/office/drawing/2014/main" id="{F0E7D0C3-E457-4887-A8F0-2059BE0DE6A9}"/>
              </a:ext>
            </a:extLst>
          </p:cNvPr>
          <p:cNvSpPr>
            <a:spLocks noGrp="1"/>
          </p:cNvSpPr>
          <p:nvPr>
            <p:ph type="title"/>
          </p:nvPr>
        </p:nvSpPr>
        <p:spPr>
          <a:xfrm>
            <a:off x="278662" y="418037"/>
            <a:ext cx="11511109" cy="420051"/>
          </a:xfrm>
        </p:spPr>
        <p:txBody>
          <a:bodyPr/>
          <a:lstStyle/>
          <a:p>
            <a:pPr algn="ctr"/>
            <a:r>
              <a:rPr lang="en-US" sz="3600" b="1" dirty="0">
                <a:latin typeface="+mn-lt"/>
              </a:rPr>
              <a:t>Introducing: Modern Cloud Data and App Services Campaign</a:t>
            </a:r>
            <a:endParaRPr lang="en-US" sz="3600" spc="-98" dirty="0">
              <a:solidFill>
                <a:schemeClr val="accent1"/>
              </a:solidFill>
              <a:latin typeface="+mn-lt"/>
              <a:cs typeface="Segoe UI Semibold" panose="020B0702040204020203" pitchFamily="34" charset="0"/>
            </a:endParaRPr>
          </a:p>
        </p:txBody>
      </p:sp>
      <p:sp>
        <p:nvSpPr>
          <p:cNvPr id="31" name="Rectangle 30">
            <a:extLst>
              <a:ext uri="{FF2B5EF4-FFF2-40B4-BE49-F238E27FC236}">
                <a16:creationId xmlns:a16="http://schemas.microsoft.com/office/drawing/2014/main" id="{281B6485-C902-4F18-8CDE-BF87EFD88AE8}"/>
              </a:ext>
            </a:extLst>
          </p:cNvPr>
          <p:cNvSpPr/>
          <p:nvPr/>
        </p:nvSpPr>
        <p:spPr>
          <a:xfrm>
            <a:off x="74021" y="967940"/>
            <a:ext cx="11715750"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alibri" panose="020F0502020204030204"/>
                <a:ea typeface="+mn-ea"/>
                <a:cs typeface="+mn-cs"/>
              </a:rPr>
              <a:t>Simplify</a:t>
            </a:r>
            <a:r>
              <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44546A"/>
                </a:solidFill>
                <a:effectLst/>
                <a:uLnTx/>
                <a:uFillTx/>
                <a:latin typeface="Calibri" panose="020F0502020204030204"/>
                <a:ea typeface="+mn-ea"/>
                <a:cs typeface="+mn-cs"/>
              </a:rPr>
              <a:t>your Environment </a:t>
            </a:r>
            <a:r>
              <a:rPr kumimoji="0" lang="en-US" sz="2800" b="0" i="0" u="none" strike="noStrike" kern="1200" cap="none" spc="0" normalizeH="0" baseline="0" noProof="0" dirty="0">
                <a:ln>
                  <a:noFill/>
                </a:ln>
                <a:solidFill>
                  <a:srgbClr val="44546A"/>
                </a:solidFill>
                <a:effectLst/>
                <a:uLnTx/>
                <a:uFillTx/>
                <a:latin typeface="Calibri" panose="020F0502020204030204"/>
                <a:ea typeface="+mn-ea"/>
                <a:cs typeface="+mn-cs"/>
              </a:rPr>
              <a:t>and </a:t>
            </a:r>
            <a:r>
              <a:rPr kumimoji="0" lang="en-US" sz="3200" b="1" i="0" u="none" strike="noStrike" kern="1200" cap="none" spc="0" normalizeH="0" baseline="0" noProof="0" dirty="0">
                <a:ln>
                  <a:noFill/>
                </a:ln>
                <a:solidFill>
                  <a:srgbClr val="44546A"/>
                </a:solidFill>
                <a:effectLst/>
                <a:uLnTx/>
                <a:uFillTx/>
                <a:latin typeface="Calibri" panose="020F0502020204030204"/>
                <a:ea typeface="+mn-ea"/>
                <a:cs typeface="+mn-cs"/>
              </a:rPr>
              <a:t>Drive Business Value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50-60% Reduction Cost and Increase in productivity &amp; collaboration </a:t>
            </a:r>
          </a:p>
        </p:txBody>
      </p:sp>
      <p:sp>
        <p:nvSpPr>
          <p:cNvPr id="32" name="Rectangle 31">
            <a:extLst>
              <a:ext uri="{FF2B5EF4-FFF2-40B4-BE49-F238E27FC236}">
                <a16:creationId xmlns:a16="http://schemas.microsoft.com/office/drawing/2014/main" id="{03991900-6527-4DE7-86DE-52A0BAD94993}"/>
              </a:ext>
            </a:extLst>
          </p:cNvPr>
          <p:cNvSpPr/>
          <p:nvPr/>
        </p:nvSpPr>
        <p:spPr bwMode="auto">
          <a:xfrm>
            <a:off x="645" y="5369601"/>
            <a:ext cx="2988082" cy="148791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274320" numCol="1" spcCol="0" rtlCol="0" fromWordArt="0" anchor="b"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39"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Security</a:t>
            </a:r>
          </a:p>
        </p:txBody>
      </p:sp>
      <p:pic>
        <p:nvPicPr>
          <p:cNvPr id="33" name="Picture 32" descr="A person sitting at a table using a computer&#10;&#10;Description generated with very high confidence">
            <a:extLst>
              <a:ext uri="{FF2B5EF4-FFF2-40B4-BE49-F238E27FC236}">
                <a16:creationId xmlns:a16="http://schemas.microsoft.com/office/drawing/2014/main" id="{1D8EFF73-F6D5-4BDE-A358-214304CE46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579" t="6935" r="35221" b="8487"/>
          <a:stretch/>
        </p:blipFill>
        <p:spPr>
          <a:xfrm>
            <a:off x="645" y="2423961"/>
            <a:ext cx="2988082" cy="2945640"/>
          </a:xfrm>
          <a:prstGeom prst="rect">
            <a:avLst/>
          </a:prstGeom>
        </p:spPr>
      </p:pic>
      <p:pic>
        <p:nvPicPr>
          <p:cNvPr id="38" name="Picture 37" descr="A picture containing indoor, floor, building, wall&#10;&#10;Description generated with very high confidence">
            <a:extLst>
              <a:ext uri="{FF2B5EF4-FFF2-40B4-BE49-F238E27FC236}">
                <a16:creationId xmlns:a16="http://schemas.microsoft.com/office/drawing/2014/main" id="{F021632C-5CB0-4953-A4D1-5657C2DEFA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0834" t="25598" r="12684" b="20546"/>
          <a:stretch/>
        </p:blipFill>
        <p:spPr>
          <a:xfrm>
            <a:off x="9168343" y="2424446"/>
            <a:ext cx="3019036" cy="2971201"/>
          </a:xfrm>
          <a:prstGeom prst="rect">
            <a:avLst/>
          </a:prstGeom>
          <a:solidFill>
            <a:schemeClr val="accent2"/>
          </a:solidFill>
          <a:ln>
            <a:noFill/>
            <a:headEnd type="none" w="med" len="med"/>
            <a:tailEnd type="none" w="med" len="med"/>
          </a:ln>
          <a:effectLst/>
        </p:spPr>
      </p:pic>
      <p:sp>
        <p:nvSpPr>
          <p:cNvPr id="42" name="Rectangle 41">
            <a:extLst>
              <a:ext uri="{FF2B5EF4-FFF2-40B4-BE49-F238E27FC236}">
                <a16:creationId xmlns:a16="http://schemas.microsoft.com/office/drawing/2014/main" id="{C6881A79-97CF-42DE-AD16-8B5B2FB0467F}"/>
              </a:ext>
            </a:extLst>
          </p:cNvPr>
          <p:cNvSpPr/>
          <p:nvPr/>
        </p:nvSpPr>
        <p:spPr bwMode="auto">
          <a:xfrm>
            <a:off x="3058797" y="5369602"/>
            <a:ext cx="3003646" cy="148791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274320" numCol="1" spcCol="0" rtlCol="0" fromWordArt="0" anchor="b"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39"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Management</a:t>
            </a:r>
          </a:p>
        </p:txBody>
      </p:sp>
      <p:pic>
        <p:nvPicPr>
          <p:cNvPr id="28" name="Picture 27" descr="A group of people sitting at a table in a room&#10;&#10;Description generated with very high confidence">
            <a:extLst>
              <a:ext uri="{FF2B5EF4-FFF2-40B4-BE49-F238E27FC236}">
                <a16:creationId xmlns:a16="http://schemas.microsoft.com/office/drawing/2014/main" id="{54F216B1-9E7F-47C1-96F2-F46FC0286B15}"/>
              </a:ext>
            </a:extLst>
          </p:cNvPr>
          <p:cNvPicPr>
            <a:picLocks noChangeAspect="1"/>
          </p:cNvPicPr>
          <p:nvPr/>
        </p:nvPicPr>
        <p:blipFill rotWithShape="1">
          <a:blip r:embed="rId6"/>
          <a:srcRect l="10875" t="20807" r="43668"/>
          <a:stretch/>
        </p:blipFill>
        <p:spPr>
          <a:xfrm>
            <a:off x="6120601" y="2423961"/>
            <a:ext cx="2989584" cy="3511065"/>
          </a:xfrm>
          <a:prstGeom prst="rect">
            <a:avLst/>
          </a:prstGeom>
        </p:spPr>
      </p:pic>
      <p:sp>
        <p:nvSpPr>
          <p:cNvPr id="44" name="Rectangle 43">
            <a:extLst>
              <a:ext uri="{FF2B5EF4-FFF2-40B4-BE49-F238E27FC236}">
                <a16:creationId xmlns:a16="http://schemas.microsoft.com/office/drawing/2014/main" id="{EBA7127F-4A93-41C9-85D4-C88C4EF3CBE5}"/>
              </a:ext>
            </a:extLst>
          </p:cNvPr>
          <p:cNvSpPr/>
          <p:nvPr/>
        </p:nvSpPr>
        <p:spPr bwMode="auto">
          <a:xfrm>
            <a:off x="6122979" y="5370086"/>
            <a:ext cx="2987206" cy="148791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274320" numCol="1" spcCol="0" rtlCol="0" fromWordArt="0" anchor="b"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39"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File</a:t>
            </a:r>
          </a:p>
        </p:txBody>
      </p:sp>
      <p:sp>
        <p:nvSpPr>
          <p:cNvPr id="50" name="Rectangle 49">
            <a:extLst>
              <a:ext uri="{FF2B5EF4-FFF2-40B4-BE49-F238E27FC236}">
                <a16:creationId xmlns:a16="http://schemas.microsoft.com/office/drawing/2014/main" id="{9A490CC1-FBAC-49BD-B61E-246C14232229}"/>
              </a:ext>
            </a:extLst>
          </p:cNvPr>
          <p:cNvSpPr/>
          <p:nvPr/>
        </p:nvSpPr>
        <p:spPr bwMode="auto">
          <a:xfrm>
            <a:off x="9169902" y="5375869"/>
            <a:ext cx="3017477" cy="148791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89642" rIns="179285" bIns="274320" numCol="1" spcCol="0" rtlCol="0" fromWordArt="0" anchor="b"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2745" b="0" i="0" u="none" strike="noStrike" kern="1200" cap="none" spc="-39"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mn-ea"/>
                <a:cs typeface="Segoe UI Semibold" panose="020B0702040204020203" pitchFamily="34" charset="0"/>
              </a:rPr>
              <a:t>Application</a:t>
            </a:r>
          </a:p>
        </p:txBody>
      </p:sp>
      <p:sp>
        <p:nvSpPr>
          <p:cNvPr id="2" name="Rectangle 1">
            <a:extLst>
              <a:ext uri="{FF2B5EF4-FFF2-40B4-BE49-F238E27FC236}">
                <a16:creationId xmlns:a16="http://schemas.microsoft.com/office/drawing/2014/main" id="{BDE3034C-A05C-4E42-833F-297959A9B5FE}"/>
              </a:ext>
            </a:extLst>
          </p:cNvPr>
          <p:cNvSpPr/>
          <p:nvPr/>
        </p:nvSpPr>
        <p:spPr>
          <a:xfrm>
            <a:off x="9520312" y="4670931"/>
            <a:ext cx="2269460" cy="11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503415F4-FCC4-4710-BA9F-C9DB7E8B8F7A}"/>
              </a:ext>
            </a:extLst>
          </p:cNvPr>
          <p:cNvSpPr/>
          <p:nvPr/>
        </p:nvSpPr>
        <p:spPr>
          <a:xfrm>
            <a:off x="6496986" y="4670931"/>
            <a:ext cx="2269460" cy="11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CC96BD09-4C28-42BF-9BBC-E9C65A51995B}"/>
              </a:ext>
            </a:extLst>
          </p:cNvPr>
          <p:cNvSpPr/>
          <p:nvPr/>
        </p:nvSpPr>
        <p:spPr>
          <a:xfrm>
            <a:off x="3463407" y="4670931"/>
            <a:ext cx="2269460" cy="11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590EE5D1-E45E-4F48-8BD4-F824AB3C4613}"/>
              </a:ext>
            </a:extLst>
          </p:cNvPr>
          <p:cNvSpPr/>
          <p:nvPr/>
        </p:nvSpPr>
        <p:spPr>
          <a:xfrm>
            <a:off x="291321" y="4670931"/>
            <a:ext cx="2269460" cy="11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http://photos.prnewswire.com/prn/20120403/NE80973LOGO">
            <a:extLst>
              <a:ext uri="{FF2B5EF4-FFF2-40B4-BE49-F238E27FC236}">
                <a16:creationId xmlns:a16="http://schemas.microsoft.com/office/drawing/2014/main" id="{CAEDBCA5-DE90-4046-B97B-1088E6235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268" y="5081060"/>
            <a:ext cx="1975810" cy="379356"/>
          </a:xfrm>
          <a:prstGeom prst="rect">
            <a:avLst/>
          </a:prstGeom>
          <a:ln>
            <a:noFill/>
          </a:ln>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1551F9FA-AA80-4FAF-8611-C78B94CD17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397" y="4797694"/>
            <a:ext cx="1956549" cy="974611"/>
          </a:xfrm>
          <a:prstGeom prst="rect">
            <a:avLst/>
          </a:prstGeom>
          <a:ln>
            <a:noFill/>
          </a:ln>
        </p:spPr>
      </p:pic>
      <p:pic>
        <p:nvPicPr>
          <p:cNvPr id="48" name="Picture 47">
            <a:extLst>
              <a:ext uri="{FF2B5EF4-FFF2-40B4-BE49-F238E27FC236}">
                <a16:creationId xmlns:a16="http://schemas.microsoft.com/office/drawing/2014/main" id="{F32F36D8-1F7A-4B38-87E4-8CB0B2E03F4A}"/>
              </a:ext>
            </a:extLst>
          </p:cNvPr>
          <p:cNvPicPr>
            <a:picLocks noChangeAspect="1"/>
          </p:cNvPicPr>
          <p:nvPr/>
        </p:nvPicPr>
        <p:blipFill rotWithShape="1">
          <a:blip r:embed="rId9">
            <a:extLst>
              <a:ext uri="{28A0092B-C50C-407E-A947-70E740481C1C}">
                <a14:useLocalDpi xmlns:a14="http://schemas.microsoft.com/office/drawing/2010/main" val="0"/>
              </a:ext>
            </a:extLst>
          </a:blip>
          <a:srcRect l="4110" t="22952" r="4606" b="32561"/>
          <a:stretch/>
        </p:blipFill>
        <p:spPr>
          <a:xfrm>
            <a:off x="3577093" y="4961601"/>
            <a:ext cx="1990356" cy="646795"/>
          </a:xfrm>
          <a:prstGeom prst="rect">
            <a:avLst/>
          </a:prstGeom>
          <a:ln>
            <a:noFill/>
          </a:ln>
        </p:spPr>
      </p:pic>
      <p:pic>
        <p:nvPicPr>
          <p:cNvPr id="49" name="Shape 1646">
            <a:extLst>
              <a:ext uri="{FF2B5EF4-FFF2-40B4-BE49-F238E27FC236}">
                <a16:creationId xmlns:a16="http://schemas.microsoft.com/office/drawing/2014/main" id="{F6ECD832-17C3-4768-AF06-8B62B62598CB}"/>
              </a:ext>
            </a:extLst>
          </p:cNvPr>
          <p:cNvPicPr preferRelativeResize="0"/>
          <p:nvPr/>
        </p:nvPicPr>
        <p:blipFill>
          <a:blip r:embed="rId10">
            <a:clrChange>
              <a:clrFrom>
                <a:srgbClr val="FFFFFF"/>
              </a:clrFrom>
              <a:clrTo>
                <a:srgbClr val="FFFFFF">
                  <a:alpha val="0"/>
                </a:srgbClr>
              </a:clrTo>
            </a:clrChange>
            <a:alphaModFix/>
          </a:blip>
          <a:stretch>
            <a:fillRect/>
          </a:stretch>
        </p:blipFill>
        <p:spPr>
          <a:xfrm>
            <a:off x="9557250" y="4949393"/>
            <a:ext cx="2154287" cy="714427"/>
          </a:xfrm>
          <a:prstGeom prst="rect">
            <a:avLst/>
          </a:prstGeom>
          <a:noFill/>
          <a:ln>
            <a:noFill/>
          </a:ln>
        </p:spPr>
      </p:pic>
      <p:sp>
        <p:nvSpPr>
          <p:cNvPr id="54" name="Rectangle 53">
            <a:extLst>
              <a:ext uri="{FF2B5EF4-FFF2-40B4-BE49-F238E27FC236}">
                <a16:creationId xmlns:a16="http://schemas.microsoft.com/office/drawing/2014/main" id="{4DF0514B-245F-4373-A4E3-DC98917E657E}"/>
              </a:ext>
            </a:extLst>
          </p:cNvPr>
          <p:cNvSpPr/>
          <p:nvPr/>
        </p:nvSpPr>
        <p:spPr>
          <a:xfrm>
            <a:off x="3602959" y="1979390"/>
            <a:ext cx="3698129" cy="362072"/>
          </a:xfrm>
          <a:prstGeom prst="rect">
            <a:avLst/>
          </a:prstGeom>
        </p:spPr>
        <p:txBody>
          <a:bodyPr wrap="square">
            <a:spAutoFit/>
          </a:bodyPr>
          <a:lstStyle/>
          <a:p>
            <a:pPr marL="0" marR="0" lvl="0" indent="0" algn="r" defTabSz="913751" rtl="0" eaLnBrk="1" fontAlgn="base" latinLnBrk="0" hangingPunct="1">
              <a:lnSpc>
                <a:spcPct val="100000"/>
              </a:lnSpc>
              <a:spcBef>
                <a:spcPct val="0"/>
              </a:spcBef>
              <a:spcAft>
                <a:spcPct val="0"/>
              </a:spcAft>
              <a:buClrTx/>
              <a:buSzTx/>
              <a:buFontTx/>
              <a:buNone/>
              <a:tabLst/>
              <a:defRPr/>
            </a:pPr>
            <a:r>
              <a:rPr kumimoji="0" lang="en-US" altLang="en-US" sz="1765"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rPr>
              <a:t>aka.ms/</a:t>
            </a:r>
            <a:r>
              <a:rPr kumimoji="0" lang="en-US" altLang="en-US" sz="1765" b="0" i="0" u="none" strike="noStrike" kern="1200" cap="none" spc="0" normalizeH="0" baseline="0" noProof="0" dirty="0" err="1">
                <a:ln>
                  <a:noFill/>
                </a:ln>
                <a:solidFill>
                  <a:prstClr val="black">
                    <a:lumMod val="75000"/>
                    <a:lumOff val="25000"/>
                  </a:prstClr>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rPr>
              <a:t>ModernCloudServices</a:t>
            </a:r>
            <a:endParaRPr kumimoji="0" lang="en-US" sz="1765"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ea typeface="+mn-ea"/>
              <a:cs typeface="Segoe UI Semibold" panose="020B0702040204020203" pitchFamily="34" charset="0"/>
            </a:endParaRPr>
          </a:p>
        </p:txBody>
      </p:sp>
    </p:spTree>
    <p:extLst>
      <p:ext uri="{BB962C8B-B14F-4D97-AF65-F5344CB8AC3E}">
        <p14:creationId xmlns:p14="http://schemas.microsoft.com/office/powerpoint/2010/main" val="2174915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等线 Light</vt:lpstr>
      <vt:lpstr>Arial</vt:lpstr>
      <vt:lpstr>Calibri</vt:lpstr>
      <vt:lpstr>Calibri Light</vt:lpstr>
      <vt:lpstr>Segoe UI</vt:lpstr>
      <vt:lpstr>Segoe UI Light</vt:lpstr>
      <vt:lpstr>Segoe UI Semibold</vt:lpstr>
      <vt:lpstr>Times New Roman</vt:lpstr>
      <vt:lpstr>1_Office Theme</vt:lpstr>
      <vt:lpstr>Introducing: Modern Cloud Data and App Services 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Modern Cloud Data and App Services Campaign</dc:title>
  <dc:creator>Jennifer Weis</dc:creator>
  <cp:lastModifiedBy>Jennifer Weis</cp:lastModifiedBy>
  <cp:revision>1</cp:revision>
  <dcterms:created xsi:type="dcterms:W3CDTF">2017-10-23T03:33:18Z</dcterms:created>
  <dcterms:modified xsi:type="dcterms:W3CDTF">2017-10-23T03:33:50Z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jeweis@microsoft.com</vt:lpwstr>
  </property>
  <property fmtid="{D5CDD505-2E9C-101B-9397-08002B2CF9AE}" pid="6" name="MSIP_Label_f42aa342-8706-4288-bd11-ebb85995028c_SetDate">
    <vt:lpwstr>2017-10-22T22:33:31.3221288-05:00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